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6" r:id="rId3"/>
    <p:sldId id="261" r:id="rId4"/>
    <p:sldId id="262" r:id="rId5"/>
    <p:sldId id="263" r:id="rId6"/>
    <p:sldId id="264" r:id="rId7"/>
    <p:sldId id="265" r:id="rId8"/>
    <p:sldId id="266" r:id="rId9"/>
    <p:sldId id="258" r:id="rId10"/>
    <p:sldId id="267" r:id="rId11"/>
    <p:sldId id="259" r:id="rId12"/>
  </p:sldIdLst>
  <p:sldSz cx="12192000" cy="6858000"/>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0" d="100"/>
          <a:sy n="70" d="100"/>
        </p:scale>
        <p:origin x="714"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presProps" Target="pres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slide" Target="slides/slide10.xml"/><Relationship Id="rId2" Type="http://schemas.openxmlformats.org/officeDocument/2006/relationships/slideMaster" Target="slideMasters/slideMaster2.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theme" Target="theme/theme1.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CO"/>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CO"/>
          </a:p>
        </p:txBody>
      </p:sp>
      <p:sp>
        <p:nvSpPr>
          <p:cNvPr id="4" name="Marcador de fecha 3"/>
          <p:cNvSpPr>
            <a:spLocks noGrp="1"/>
          </p:cNvSpPr>
          <p:nvPr>
            <p:ph type="dt" sz="half" idx="10"/>
          </p:nvPr>
        </p:nvSpPr>
        <p:spPr/>
        <p:txBody>
          <a:bodyPr/>
          <a:lstStyle/>
          <a:p>
            <a:fld id="{0ECA48C8-B0A1-4227-BFFC-F59EF60922E5}" type="datetimeFigureOut">
              <a:rPr lang="es-CO" smtClean="0"/>
              <a:t>9/03/2018</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BA5D44EE-65C7-4AB3-8A85-531346AE5B1E}" type="slidenum">
              <a:rPr lang="es-CO" smtClean="0"/>
              <a:t>‹Nº›</a:t>
            </a:fld>
            <a:endParaRPr lang="es-CO"/>
          </a:p>
        </p:txBody>
      </p:sp>
    </p:spTree>
    <p:extLst>
      <p:ext uri="{BB962C8B-B14F-4D97-AF65-F5344CB8AC3E}">
        <p14:creationId xmlns:p14="http://schemas.microsoft.com/office/powerpoint/2010/main" val="26332401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0ECA48C8-B0A1-4227-BFFC-F59EF60922E5}" type="datetimeFigureOut">
              <a:rPr lang="es-CO" smtClean="0"/>
              <a:t>9/03/2018</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BA5D44EE-65C7-4AB3-8A85-531346AE5B1E}" type="slidenum">
              <a:rPr lang="es-CO" smtClean="0"/>
              <a:t>‹Nº›</a:t>
            </a:fld>
            <a:endParaRPr lang="es-CO"/>
          </a:p>
        </p:txBody>
      </p:sp>
    </p:spTree>
    <p:extLst>
      <p:ext uri="{BB962C8B-B14F-4D97-AF65-F5344CB8AC3E}">
        <p14:creationId xmlns:p14="http://schemas.microsoft.com/office/powerpoint/2010/main" val="11198340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Marcador de fecha 3"/>
          <p:cNvSpPr>
            <a:spLocks noGrp="1"/>
          </p:cNvSpPr>
          <p:nvPr>
            <p:ph type="dt" sz="half" idx="10"/>
          </p:nvPr>
        </p:nvSpPr>
        <p:spPr/>
        <p:txBody>
          <a:bodyPr/>
          <a:lstStyle/>
          <a:p>
            <a:fld id="{0ECA48C8-B0A1-4227-BFFC-F59EF60922E5}" type="datetimeFigureOut">
              <a:rPr lang="es-CO" smtClean="0"/>
              <a:t>9/03/2018</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BA5D44EE-65C7-4AB3-8A85-531346AE5B1E}" type="slidenum">
              <a:rPr lang="es-CO" smtClean="0"/>
              <a:t>‹Nº›</a:t>
            </a:fld>
            <a:endParaRPr lang="es-CO"/>
          </a:p>
        </p:txBody>
      </p:sp>
    </p:spTree>
    <p:extLst>
      <p:ext uri="{BB962C8B-B14F-4D97-AF65-F5344CB8AC3E}">
        <p14:creationId xmlns:p14="http://schemas.microsoft.com/office/powerpoint/2010/main" val="2042295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sz="half" idx="1"/>
          </p:nvPr>
        </p:nvSpPr>
        <p:spPr>
          <a:xfrm>
            <a:off x="838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contenido 3"/>
          <p:cNvSpPr>
            <a:spLocks noGrp="1"/>
          </p:cNvSpPr>
          <p:nvPr>
            <p:ph sz="half" idx="2"/>
          </p:nvPr>
        </p:nvSpPr>
        <p:spPr>
          <a:xfrm>
            <a:off x="6172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fecha 4"/>
          <p:cNvSpPr>
            <a:spLocks noGrp="1"/>
          </p:cNvSpPr>
          <p:nvPr>
            <p:ph type="dt" sz="half" idx="10"/>
          </p:nvPr>
        </p:nvSpPr>
        <p:spPr/>
        <p:txBody>
          <a:bodyPr/>
          <a:lstStyle/>
          <a:p>
            <a:fld id="{0ECA48C8-B0A1-4227-BFFC-F59EF60922E5}" type="datetimeFigureOut">
              <a:rPr lang="es-CO" smtClean="0"/>
              <a:t>9/03/2018</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BA5D44EE-65C7-4AB3-8A85-531346AE5B1E}" type="slidenum">
              <a:rPr lang="es-CO" smtClean="0"/>
              <a:t>‹Nº›</a:t>
            </a:fld>
            <a:endParaRPr lang="es-CO"/>
          </a:p>
        </p:txBody>
      </p:sp>
    </p:spTree>
    <p:extLst>
      <p:ext uri="{BB962C8B-B14F-4D97-AF65-F5344CB8AC3E}">
        <p14:creationId xmlns:p14="http://schemas.microsoft.com/office/powerpoint/2010/main" val="347429193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Marcador de fecha 6"/>
          <p:cNvSpPr>
            <a:spLocks noGrp="1"/>
          </p:cNvSpPr>
          <p:nvPr>
            <p:ph type="dt" sz="half" idx="10"/>
          </p:nvPr>
        </p:nvSpPr>
        <p:spPr/>
        <p:txBody>
          <a:bodyPr/>
          <a:lstStyle/>
          <a:p>
            <a:fld id="{0ECA48C8-B0A1-4227-BFFC-F59EF60922E5}" type="datetimeFigureOut">
              <a:rPr lang="es-CO" smtClean="0"/>
              <a:t>9/03/2018</a:t>
            </a:fld>
            <a:endParaRPr lang="es-CO"/>
          </a:p>
        </p:txBody>
      </p:sp>
      <p:sp>
        <p:nvSpPr>
          <p:cNvPr id="8" name="Marcador de pie de página 7"/>
          <p:cNvSpPr>
            <a:spLocks noGrp="1"/>
          </p:cNvSpPr>
          <p:nvPr>
            <p:ph type="ftr" sz="quarter" idx="11"/>
          </p:nvPr>
        </p:nvSpPr>
        <p:spPr/>
        <p:txBody>
          <a:bodyPr/>
          <a:lstStyle/>
          <a:p>
            <a:endParaRPr lang="es-CO"/>
          </a:p>
        </p:txBody>
      </p:sp>
      <p:sp>
        <p:nvSpPr>
          <p:cNvPr id="9" name="Marcador de número de diapositiva 8"/>
          <p:cNvSpPr>
            <a:spLocks noGrp="1"/>
          </p:cNvSpPr>
          <p:nvPr>
            <p:ph type="sldNum" sz="quarter" idx="12"/>
          </p:nvPr>
        </p:nvSpPr>
        <p:spPr/>
        <p:txBody>
          <a:bodyPr/>
          <a:lstStyle/>
          <a:p>
            <a:fld id="{BA5D44EE-65C7-4AB3-8A85-531346AE5B1E}" type="slidenum">
              <a:rPr lang="es-CO" smtClean="0"/>
              <a:t>‹Nº›</a:t>
            </a:fld>
            <a:endParaRPr lang="es-CO"/>
          </a:p>
        </p:txBody>
      </p:sp>
    </p:spTree>
    <p:extLst>
      <p:ext uri="{BB962C8B-B14F-4D97-AF65-F5344CB8AC3E}">
        <p14:creationId xmlns:p14="http://schemas.microsoft.com/office/powerpoint/2010/main" val="65057830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fecha 2"/>
          <p:cNvSpPr>
            <a:spLocks noGrp="1"/>
          </p:cNvSpPr>
          <p:nvPr>
            <p:ph type="dt" sz="half" idx="10"/>
          </p:nvPr>
        </p:nvSpPr>
        <p:spPr/>
        <p:txBody>
          <a:bodyPr/>
          <a:lstStyle/>
          <a:p>
            <a:fld id="{0ECA48C8-B0A1-4227-BFFC-F59EF60922E5}" type="datetimeFigureOut">
              <a:rPr lang="es-CO" smtClean="0"/>
              <a:t>9/03/2018</a:t>
            </a:fld>
            <a:endParaRPr lang="es-CO"/>
          </a:p>
        </p:txBody>
      </p:sp>
      <p:sp>
        <p:nvSpPr>
          <p:cNvPr id="4" name="Marcador de pie de página 3"/>
          <p:cNvSpPr>
            <a:spLocks noGrp="1"/>
          </p:cNvSpPr>
          <p:nvPr>
            <p:ph type="ftr" sz="quarter" idx="11"/>
          </p:nvPr>
        </p:nvSpPr>
        <p:spPr/>
        <p:txBody>
          <a:bodyPr/>
          <a:lstStyle/>
          <a:p>
            <a:endParaRPr lang="es-CO"/>
          </a:p>
        </p:txBody>
      </p:sp>
      <p:sp>
        <p:nvSpPr>
          <p:cNvPr id="5" name="Marcador de número de diapositiva 4"/>
          <p:cNvSpPr>
            <a:spLocks noGrp="1"/>
          </p:cNvSpPr>
          <p:nvPr>
            <p:ph type="sldNum" sz="quarter" idx="12"/>
          </p:nvPr>
        </p:nvSpPr>
        <p:spPr/>
        <p:txBody>
          <a:bodyPr/>
          <a:lstStyle/>
          <a:p>
            <a:fld id="{BA5D44EE-65C7-4AB3-8A85-531346AE5B1E}" type="slidenum">
              <a:rPr lang="es-CO" smtClean="0"/>
              <a:t>‹Nº›</a:t>
            </a:fld>
            <a:endParaRPr lang="es-CO"/>
          </a:p>
        </p:txBody>
      </p:sp>
    </p:spTree>
    <p:extLst>
      <p:ext uri="{BB962C8B-B14F-4D97-AF65-F5344CB8AC3E}">
        <p14:creationId xmlns:p14="http://schemas.microsoft.com/office/powerpoint/2010/main" val="352111651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0ECA48C8-B0A1-4227-BFFC-F59EF60922E5}" type="datetimeFigureOut">
              <a:rPr lang="es-CO" smtClean="0"/>
              <a:t>9/03/2018</a:t>
            </a:fld>
            <a:endParaRPr lang="es-CO"/>
          </a:p>
        </p:txBody>
      </p:sp>
      <p:sp>
        <p:nvSpPr>
          <p:cNvPr id="3" name="Marcador de pie de página 2"/>
          <p:cNvSpPr>
            <a:spLocks noGrp="1"/>
          </p:cNvSpPr>
          <p:nvPr>
            <p:ph type="ftr" sz="quarter" idx="11"/>
          </p:nvPr>
        </p:nvSpPr>
        <p:spPr/>
        <p:txBody>
          <a:bodyPr/>
          <a:lstStyle/>
          <a:p>
            <a:endParaRPr lang="es-CO"/>
          </a:p>
        </p:txBody>
      </p:sp>
      <p:sp>
        <p:nvSpPr>
          <p:cNvPr id="4" name="Marcador de número de diapositiva 3"/>
          <p:cNvSpPr>
            <a:spLocks noGrp="1"/>
          </p:cNvSpPr>
          <p:nvPr>
            <p:ph type="sldNum" sz="quarter" idx="12"/>
          </p:nvPr>
        </p:nvSpPr>
        <p:spPr/>
        <p:txBody>
          <a:bodyPr/>
          <a:lstStyle/>
          <a:p>
            <a:fld id="{BA5D44EE-65C7-4AB3-8A85-531346AE5B1E}" type="slidenum">
              <a:rPr lang="es-CO" smtClean="0"/>
              <a:t>‹Nº›</a:t>
            </a:fld>
            <a:endParaRPr lang="es-CO"/>
          </a:p>
        </p:txBody>
      </p:sp>
    </p:spTree>
    <p:extLst>
      <p:ext uri="{BB962C8B-B14F-4D97-AF65-F5344CB8AC3E}">
        <p14:creationId xmlns:p14="http://schemas.microsoft.com/office/powerpoint/2010/main" val="136141098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0ECA48C8-B0A1-4227-BFFC-F59EF60922E5}" type="datetimeFigureOut">
              <a:rPr lang="es-CO" smtClean="0"/>
              <a:t>9/03/2018</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BA5D44EE-65C7-4AB3-8A85-531346AE5B1E}" type="slidenum">
              <a:rPr lang="es-CO" smtClean="0"/>
              <a:t>‹Nº›</a:t>
            </a:fld>
            <a:endParaRPr lang="es-CO"/>
          </a:p>
        </p:txBody>
      </p:sp>
    </p:spTree>
    <p:extLst>
      <p:ext uri="{BB962C8B-B14F-4D97-AF65-F5344CB8AC3E}">
        <p14:creationId xmlns:p14="http://schemas.microsoft.com/office/powerpoint/2010/main" val="413244652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0ECA48C8-B0A1-4227-BFFC-F59EF60922E5}" type="datetimeFigureOut">
              <a:rPr lang="es-CO" smtClean="0"/>
              <a:t>9/03/2018</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BA5D44EE-65C7-4AB3-8A85-531346AE5B1E}" type="slidenum">
              <a:rPr lang="es-CO" smtClean="0"/>
              <a:t>‹Nº›</a:t>
            </a:fld>
            <a:endParaRPr lang="es-CO"/>
          </a:p>
        </p:txBody>
      </p:sp>
    </p:spTree>
    <p:extLst>
      <p:ext uri="{BB962C8B-B14F-4D97-AF65-F5344CB8AC3E}">
        <p14:creationId xmlns:p14="http://schemas.microsoft.com/office/powerpoint/2010/main" val="349616727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0ECA48C8-B0A1-4227-BFFC-F59EF60922E5}" type="datetimeFigureOut">
              <a:rPr lang="es-CO" smtClean="0"/>
              <a:t>9/03/2018</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BA5D44EE-65C7-4AB3-8A85-531346AE5B1E}" type="slidenum">
              <a:rPr lang="es-CO" smtClean="0"/>
              <a:t>‹Nº›</a:t>
            </a:fld>
            <a:endParaRPr lang="es-CO"/>
          </a:p>
        </p:txBody>
      </p:sp>
    </p:spTree>
    <p:extLst>
      <p:ext uri="{BB962C8B-B14F-4D97-AF65-F5344CB8AC3E}">
        <p14:creationId xmlns:p14="http://schemas.microsoft.com/office/powerpoint/2010/main" val="366435070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0ECA48C8-B0A1-4227-BFFC-F59EF60922E5}" type="datetimeFigureOut">
              <a:rPr lang="es-CO" smtClean="0"/>
              <a:t>9/03/2018</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BA5D44EE-65C7-4AB3-8A85-531346AE5B1E}" type="slidenum">
              <a:rPr lang="es-CO" smtClean="0"/>
              <a:t>‹Nº›</a:t>
            </a:fld>
            <a:endParaRPr lang="es-CO"/>
          </a:p>
        </p:txBody>
      </p:sp>
    </p:spTree>
    <p:extLst>
      <p:ext uri="{BB962C8B-B14F-4D97-AF65-F5344CB8AC3E}">
        <p14:creationId xmlns:p14="http://schemas.microsoft.com/office/powerpoint/2010/main" val="214149590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914400" y="2130426"/>
            <a:ext cx="10363200" cy="1470025"/>
          </a:xfrm>
        </p:spPr>
        <p:txBody>
          <a:bodyPr/>
          <a:lstStyle/>
          <a:p>
            <a:r>
              <a:rPr lang="es-ES"/>
              <a:t>Haga clic para modificar el estilo de título del patrón</a:t>
            </a:r>
          </a:p>
        </p:txBody>
      </p:sp>
      <p:sp>
        <p:nvSpPr>
          <p:cNvPr id="3" name="2 Subtítulo"/>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a:t>Haga clic para modificar el estilo de subtítulo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09/03/2018</a:t>
            </a:fld>
            <a:endParaRPr lang="es-ES" dirty="0">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115995074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contenido"/>
          <p:cNvSpPr>
            <a:spLocks noGrp="1"/>
          </p:cNvSpPr>
          <p:nvPr>
            <p:ph idx="1"/>
          </p:nvPr>
        </p:nvSpPr>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09/03/2018</a:t>
            </a:fld>
            <a:endParaRPr lang="es-ES" dirty="0">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392427522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963084" y="4406901"/>
            <a:ext cx="10363200" cy="1362075"/>
          </a:xfrm>
        </p:spPr>
        <p:txBody>
          <a:bodyPr anchor="t"/>
          <a:lstStyle>
            <a:lvl1pPr algn="l">
              <a:defRPr sz="4000" b="1" cap="all"/>
            </a:lvl1pPr>
          </a:lstStyle>
          <a:p>
            <a:r>
              <a:rPr lang="es-ES"/>
              <a:t>Haga clic para modificar el estilo de título del patrón</a:t>
            </a:r>
          </a:p>
        </p:txBody>
      </p:sp>
      <p:sp>
        <p:nvSpPr>
          <p:cNvPr id="3" name="2 Marcador de texto"/>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Haga clic para modificar el estilo de texto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09/03/2018</a:t>
            </a:fld>
            <a:endParaRPr lang="es-ES" dirty="0">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160630643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contenido"/>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contenido"/>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4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09/03/2018</a:t>
            </a:fld>
            <a:endParaRPr lang="es-ES" dirty="0">
              <a:solidFill>
                <a:prstClr val="black">
                  <a:tint val="75000"/>
                </a:prstClr>
              </a:solidFill>
            </a:endParaRPr>
          </a:p>
        </p:txBody>
      </p:sp>
      <p:sp>
        <p:nvSpPr>
          <p:cNvPr id="6" name="5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7" name="6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197401168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a:t>Haga clic para modificar el estilo de título del patrón</a:t>
            </a:r>
          </a:p>
        </p:txBody>
      </p:sp>
      <p:sp>
        <p:nvSpPr>
          <p:cNvPr id="3" name="2 Marcador de texto"/>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4" name="3 Marcador de contenido"/>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4 Marcador de texto"/>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6" name="5 Marcador de contenido"/>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6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09/03/2018</a:t>
            </a:fld>
            <a:endParaRPr lang="es-ES" dirty="0">
              <a:solidFill>
                <a:prstClr val="black">
                  <a:tint val="75000"/>
                </a:prstClr>
              </a:solidFill>
            </a:endParaRPr>
          </a:p>
        </p:txBody>
      </p:sp>
      <p:sp>
        <p:nvSpPr>
          <p:cNvPr id="8" name="7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9" name="8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285733237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09/03/2018</a:t>
            </a:fld>
            <a:endParaRPr lang="es-ES" dirty="0">
              <a:solidFill>
                <a:prstClr val="black">
                  <a:tint val="75000"/>
                </a:prstClr>
              </a:solidFill>
            </a:endParaRPr>
          </a:p>
        </p:txBody>
      </p:sp>
      <p:sp>
        <p:nvSpPr>
          <p:cNvPr id="4" name="3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5" name="4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373073301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09/03/2018</a:t>
            </a:fld>
            <a:endParaRPr lang="es-ES" dirty="0">
              <a:solidFill>
                <a:prstClr val="black">
                  <a:tint val="75000"/>
                </a:prstClr>
              </a:solidFill>
            </a:endParaRPr>
          </a:p>
        </p:txBody>
      </p:sp>
      <p:sp>
        <p:nvSpPr>
          <p:cNvPr id="3" name="2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4" name="3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424160971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609601" y="273050"/>
            <a:ext cx="4011084" cy="1162050"/>
          </a:xfrm>
        </p:spPr>
        <p:txBody>
          <a:bodyPr anchor="b"/>
          <a:lstStyle>
            <a:lvl1pPr algn="l">
              <a:defRPr sz="2000" b="1"/>
            </a:lvl1pPr>
          </a:lstStyle>
          <a:p>
            <a:r>
              <a:rPr lang="es-ES"/>
              <a:t>Haga clic para modificar el estilo de título del patrón</a:t>
            </a:r>
          </a:p>
        </p:txBody>
      </p:sp>
      <p:sp>
        <p:nvSpPr>
          <p:cNvPr id="3" name="2 Marcador de contenido"/>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texto"/>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09/03/2018</a:t>
            </a:fld>
            <a:endParaRPr lang="es-ES" dirty="0">
              <a:solidFill>
                <a:prstClr val="black">
                  <a:tint val="75000"/>
                </a:prstClr>
              </a:solidFill>
            </a:endParaRPr>
          </a:p>
        </p:txBody>
      </p:sp>
      <p:sp>
        <p:nvSpPr>
          <p:cNvPr id="6" name="5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7" name="6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116172369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389717" y="4800600"/>
            <a:ext cx="7315200" cy="566738"/>
          </a:xfrm>
        </p:spPr>
        <p:txBody>
          <a:bodyPr anchor="b"/>
          <a:lstStyle>
            <a:lvl1pPr algn="l">
              <a:defRPr sz="2000" b="1"/>
            </a:lvl1pPr>
          </a:lstStyle>
          <a:p>
            <a:r>
              <a:rPr lang="es-ES"/>
              <a:t>Haga clic para modificar el estilo de título del patrón</a:t>
            </a:r>
          </a:p>
        </p:txBody>
      </p:sp>
      <p:sp>
        <p:nvSpPr>
          <p:cNvPr id="3" name="2 Marcador de posición de imagen"/>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dirty="0"/>
          </a:p>
        </p:txBody>
      </p:sp>
      <p:sp>
        <p:nvSpPr>
          <p:cNvPr id="4" name="3 Marcador de texto"/>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09/03/2018</a:t>
            </a:fld>
            <a:endParaRPr lang="es-ES" dirty="0">
              <a:solidFill>
                <a:prstClr val="black">
                  <a:tint val="75000"/>
                </a:prstClr>
              </a:solidFill>
            </a:endParaRPr>
          </a:p>
        </p:txBody>
      </p:sp>
      <p:sp>
        <p:nvSpPr>
          <p:cNvPr id="6" name="5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7" name="6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420597350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texto vertical"/>
          <p:cNvSpPr>
            <a:spLocks noGrp="1"/>
          </p:cNvSpPr>
          <p:nvPr>
            <p:ph type="body" orient="vert" idx="1"/>
          </p:nvPr>
        </p:nvSpPr>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09/03/2018</a:t>
            </a:fld>
            <a:endParaRPr lang="es-ES" dirty="0">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354070672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8839200" y="274639"/>
            <a:ext cx="2743200" cy="5851525"/>
          </a:xfrm>
        </p:spPr>
        <p:txBody>
          <a:bodyPr vert="eaVert"/>
          <a:lstStyle/>
          <a:p>
            <a:r>
              <a:rPr lang="es-ES"/>
              <a:t>Haga clic para modificar el estilo de título del patrón</a:t>
            </a:r>
          </a:p>
        </p:txBody>
      </p:sp>
      <p:sp>
        <p:nvSpPr>
          <p:cNvPr id="3" name="2 Marcador de texto vertical"/>
          <p:cNvSpPr>
            <a:spLocks noGrp="1"/>
          </p:cNvSpPr>
          <p:nvPr>
            <p:ph type="body" orient="vert" idx="1"/>
          </p:nvPr>
        </p:nvSpPr>
        <p:spPr>
          <a:xfrm>
            <a:off x="609600" y="274639"/>
            <a:ext cx="8026400" cy="5851525"/>
          </a:xfrm>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09/03/2018</a:t>
            </a:fld>
            <a:endParaRPr lang="es-ES" dirty="0">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113115515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ECA48C8-B0A1-4227-BFFC-F59EF60922E5}" type="datetimeFigureOut">
              <a:rPr lang="es-CO" smtClean="0"/>
              <a:t>9/03/2018</a:t>
            </a:fld>
            <a:endParaRPr lang="es-CO"/>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A5D44EE-65C7-4AB3-8A85-531346AE5B1E}" type="slidenum">
              <a:rPr lang="es-CO" smtClean="0"/>
              <a:t>‹Nº›</a:t>
            </a:fld>
            <a:endParaRPr lang="es-CO"/>
          </a:p>
        </p:txBody>
      </p:sp>
    </p:spTree>
    <p:extLst>
      <p:ext uri="{BB962C8B-B14F-4D97-AF65-F5344CB8AC3E}">
        <p14:creationId xmlns:p14="http://schemas.microsoft.com/office/powerpoint/2010/main" val="3796114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s-ES"/>
              <a:t>Haga clic para modificar el estilo de título del patrón</a:t>
            </a:r>
          </a:p>
        </p:txBody>
      </p:sp>
      <p:sp>
        <p:nvSpPr>
          <p:cNvPr id="3" name="2 Marcador de texto"/>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847CFC-816F-41D0-AAC0-9BF4FEBC753E}" type="datetimeFigureOut">
              <a:rPr lang="es-ES" smtClean="0">
                <a:solidFill>
                  <a:prstClr val="black">
                    <a:tint val="75000"/>
                  </a:prstClr>
                </a:solidFill>
              </a:rPr>
              <a:pPr/>
              <a:t>09/03/2018</a:t>
            </a:fld>
            <a:endParaRPr lang="es-ES" dirty="0">
              <a:solidFill>
                <a:prstClr val="black">
                  <a:tint val="75000"/>
                </a:prstClr>
              </a:solidFill>
            </a:endParaRPr>
          </a:p>
        </p:txBody>
      </p:sp>
      <p:sp>
        <p:nvSpPr>
          <p:cNvPr id="5" name="4 Marcador de pie de página"/>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dirty="0">
              <a:solidFill>
                <a:prstClr val="black">
                  <a:tint val="75000"/>
                </a:prstClr>
              </a:solidFill>
            </a:endParaRPr>
          </a:p>
        </p:txBody>
      </p:sp>
      <p:sp>
        <p:nvSpPr>
          <p:cNvPr id="6" name="5 Marcador de número de diapositiva"/>
          <p:cNvSpPr>
            <a:spLocks noGrp="1"/>
          </p:cNvSpPr>
          <p:nvPr>
            <p:ph type="sldNum" sz="quarter" idx="4"/>
          </p:nvPr>
        </p:nvSpPr>
        <p:spPr>
          <a:xfrm>
            <a:off x="8737600" y="6356351"/>
            <a:ext cx="28448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189981790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13.xml"/><Relationship Id="rId4" Type="http://schemas.openxmlformats.org/officeDocument/2006/relationships/image" Target="../media/image1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1670606" y="412680"/>
            <a:ext cx="9144000" cy="1429768"/>
          </a:xfrm>
          <a:scene3d>
            <a:camera prst="orthographicFront"/>
            <a:lightRig rig="threePt" dir="t"/>
          </a:scene3d>
          <a:sp3d>
            <a:bevelT w="114300" prst="hardEdge"/>
          </a:sp3d>
        </p:spPr>
        <p:style>
          <a:lnRef idx="2">
            <a:schemeClr val="accent3">
              <a:shade val="50000"/>
            </a:schemeClr>
          </a:lnRef>
          <a:fillRef idx="1">
            <a:schemeClr val="accent3"/>
          </a:fillRef>
          <a:effectRef idx="0">
            <a:schemeClr val="accent3"/>
          </a:effectRef>
          <a:fontRef idx="minor">
            <a:schemeClr val="lt1"/>
          </a:fontRef>
        </p:style>
        <p:txBody>
          <a:bodyPr>
            <a:noAutofit/>
          </a:bodyPr>
          <a:lstStyle/>
          <a:p>
            <a:r>
              <a:rPr lang="es-CO" sz="3200" b="1" i="1" dirty="0" smtClean="0"/>
              <a:t>LA LEY DEL MATRIMONIO</a:t>
            </a:r>
            <a:br>
              <a:rPr lang="es-CO" sz="3200" b="1" i="1" dirty="0" smtClean="0"/>
            </a:br>
            <a:r>
              <a:rPr lang="es-CO" sz="3200" b="1" i="1" dirty="0" smtClean="0"/>
              <a:t> UNE ESTRECHAMENTE A LOS </a:t>
            </a:r>
            <a:r>
              <a:rPr lang="es-CO" sz="3200" b="1" i="1" dirty="0" smtClean="0"/>
              <a:t>CONYUGES HASTA </a:t>
            </a:r>
            <a:r>
              <a:rPr lang="es-CO" sz="3200" b="1" i="1" smtClean="0"/>
              <a:t>LA MUERTE</a:t>
            </a:r>
            <a:endParaRPr lang="es-CO" sz="3200" b="1" i="1" dirty="0"/>
          </a:p>
        </p:txBody>
      </p:sp>
      <p:pic>
        <p:nvPicPr>
          <p:cNvPr id="5" name="Imagen 4"/>
          <p:cNvPicPr>
            <a:picLocks noChangeAspect="1"/>
          </p:cNvPicPr>
          <p:nvPr/>
        </p:nvPicPr>
        <p:blipFill>
          <a:blip r:embed="rId2"/>
          <a:stretch>
            <a:fillRect/>
          </a:stretch>
        </p:blipFill>
        <p:spPr>
          <a:xfrm>
            <a:off x="2358573" y="2060812"/>
            <a:ext cx="7768065" cy="4667535"/>
          </a:xfrm>
          <a:prstGeom prst="rect">
            <a:avLst/>
          </a:prstGeom>
        </p:spPr>
      </p:pic>
    </p:spTree>
    <p:extLst>
      <p:ext uri="{BB962C8B-B14F-4D97-AF65-F5344CB8AC3E}">
        <p14:creationId xmlns:p14="http://schemas.microsoft.com/office/powerpoint/2010/main" val="154045913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633484" y="488144"/>
            <a:ext cx="10515600" cy="5748883"/>
          </a:xfrm>
          <a:effectLst>
            <a:glow rad="139700">
              <a:schemeClr val="accent5">
                <a:satMod val="175000"/>
                <a:alpha val="40000"/>
              </a:schemeClr>
            </a:glow>
          </a:effectLst>
        </p:spPr>
        <p:style>
          <a:lnRef idx="2">
            <a:schemeClr val="accent3"/>
          </a:lnRef>
          <a:fillRef idx="1">
            <a:schemeClr val="lt1"/>
          </a:fillRef>
          <a:effectRef idx="0">
            <a:schemeClr val="accent3"/>
          </a:effectRef>
          <a:fontRef idx="minor">
            <a:schemeClr val="dk1"/>
          </a:fontRef>
        </p:style>
        <p:txBody>
          <a:bodyPr>
            <a:normAutofit lnSpcReduction="10000"/>
          </a:bodyPr>
          <a:lstStyle/>
          <a:p>
            <a:pPr marL="0" indent="0" algn="ctr">
              <a:buNone/>
            </a:pPr>
            <a:r>
              <a:rPr lang="es-ES" sz="3200" dirty="0" smtClean="0"/>
              <a:t>Si como lo dice Pablo en </a:t>
            </a:r>
            <a:r>
              <a:rPr lang="es-ES" sz="3200" dirty="0" smtClean="0">
                <a:solidFill>
                  <a:srgbClr val="FF0000"/>
                </a:solidFill>
              </a:rPr>
              <a:t>(2 Tim.3:16,17): </a:t>
            </a:r>
            <a:r>
              <a:rPr lang="es-ES" sz="3200" dirty="0" smtClean="0"/>
              <a:t>Que “</a:t>
            </a:r>
            <a:r>
              <a:rPr lang="es-ES" sz="3200" dirty="0" smtClean="0">
                <a:latin typeface="Bell MT" panose="02020503060305020303" pitchFamily="18" charset="0"/>
              </a:rPr>
              <a:t>Toda la Escritura es inspirada por Dios y es útil para la enseñanza, para la reprensión, para la corrección, para la instrucción en justicia, 17 a fin de que el hombre de Dios sea perfecto, enteramente capacitado para toda buena obra”</a:t>
            </a:r>
            <a:r>
              <a:rPr lang="es-ES" sz="3200" dirty="0" smtClean="0"/>
              <a:t>.</a:t>
            </a:r>
          </a:p>
          <a:p>
            <a:pPr marL="0" indent="0" algn="ctr">
              <a:buNone/>
            </a:pPr>
            <a:endParaRPr lang="es-ES" sz="3200" dirty="0"/>
          </a:p>
          <a:p>
            <a:pPr marL="0" indent="0" algn="ctr">
              <a:buNone/>
            </a:pPr>
            <a:r>
              <a:rPr lang="es-ES" sz="3200" dirty="0" smtClean="0"/>
              <a:t>Entonces lo que escribió Pablo en </a:t>
            </a:r>
            <a:r>
              <a:rPr lang="es-ES" sz="3200" dirty="0" smtClean="0">
                <a:solidFill>
                  <a:srgbClr val="FF0000"/>
                </a:solidFill>
              </a:rPr>
              <a:t>(Rom.7:2)</a:t>
            </a:r>
            <a:r>
              <a:rPr lang="es-ES" sz="3200" dirty="0" smtClean="0"/>
              <a:t>, tiene que haber sido inspirado también por el Espíritu Santo. </a:t>
            </a:r>
          </a:p>
          <a:p>
            <a:pPr marL="0" indent="0" algn="ctr">
              <a:buNone/>
            </a:pPr>
            <a:endParaRPr lang="es-ES" sz="3200" dirty="0" smtClean="0"/>
          </a:p>
          <a:p>
            <a:pPr marL="0" indent="0" algn="ctr">
              <a:buNone/>
            </a:pPr>
            <a:r>
              <a:rPr lang="es-ES" sz="3200" dirty="0" smtClean="0"/>
              <a:t>“</a:t>
            </a:r>
            <a:r>
              <a:rPr lang="es-ES" sz="3200" dirty="0" smtClean="0">
                <a:latin typeface="Bell MT" panose="02020503060305020303" pitchFamily="18" charset="0"/>
              </a:rPr>
              <a:t>Porque la mujer casada está ligada por la ley a su esposo mientras vive; pero si su esposo muere, ella está libre de la ley del esposo</a:t>
            </a:r>
            <a:r>
              <a:rPr lang="es-ES" sz="3200" dirty="0" smtClean="0"/>
              <a:t>”. </a:t>
            </a:r>
          </a:p>
          <a:p>
            <a:endParaRPr lang="es-CO" dirty="0"/>
          </a:p>
        </p:txBody>
      </p:sp>
    </p:spTree>
    <p:extLst>
      <p:ext uri="{BB962C8B-B14F-4D97-AF65-F5344CB8AC3E}">
        <p14:creationId xmlns:p14="http://schemas.microsoft.com/office/powerpoint/2010/main" val="235975128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838200" y="368490"/>
            <a:ext cx="10515600" cy="6100549"/>
          </a:xfrm>
          <a:effectLst>
            <a:glow rad="228600">
              <a:schemeClr val="accent5">
                <a:satMod val="175000"/>
                <a:alpha val="40000"/>
              </a:schemeClr>
            </a:glow>
          </a:effectLst>
        </p:spPr>
        <p:style>
          <a:lnRef idx="2">
            <a:schemeClr val="accent1"/>
          </a:lnRef>
          <a:fillRef idx="1">
            <a:schemeClr val="lt1"/>
          </a:fillRef>
          <a:effectRef idx="0">
            <a:schemeClr val="accent1"/>
          </a:effectRef>
          <a:fontRef idx="minor">
            <a:schemeClr val="dk1"/>
          </a:fontRef>
        </p:style>
        <p:txBody>
          <a:bodyPr>
            <a:normAutofit lnSpcReduction="10000"/>
          </a:bodyPr>
          <a:lstStyle/>
          <a:p>
            <a:pPr marL="0" indent="0" algn="ctr">
              <a:buNone/>
            </a:pPr>
            <a:r>
              <a:rPr lang="es-ES" dirty="0" smtClean="0"/>
              <a:t>Y agrega Pablo, </a:t>
            </a:r>
            <a:r>
              <a:rPr lang="es-ES" dirty="0" smtClean="0">
                <a:solidFill>
                  <a:srgbClr val="FF0000"/>
                </a:solidFill>
              </a:rPr>
              <a:t>(Verso 3): </a:t>
            </a:r>
          </a:p>
          <a:p>
            <a:pPr marL="0" indent="0" algn="ctr">
              <a:buNone/>
            </a:pPr>
            <a:r>
              <a:rPr lang="es-ES" dirty="0" smtClean="0"/>
              <a:t>“</a:t>
            </a:r>
            <a:r>
              <a:rPr lang="es-ES" dirty="0" smtClean="0">
                <a:latin typeface="Bell MT" panose="02020503060305020303" pitchFamily="18" charset="0"/>
              </a:rPr>
              <a:t>Por lo tanto, si ella se une con otro hombre mientras vive su esposo, será llamada adúltera. Pero si su esposo muere, ella es libre de la ley; y si se une con otro esposo, no es adúltera</a:t>
            </a:r>
            <a:r>
              <a:rPr lang="es-ES" dirty="0" smtClean="0"/>
              <a:t>”. </a:t>
            </a:r>
          </a:p>
          <a:p>
            <a:pPr marL="0" indent="0">
              <a:buNone/>
            </a:pPr>
            <a:endParaRPr lang="es-ES" dirty="0" smtClean="0"/>
          </a:p>
          <a:p>
            <a:pPr marL="0" indent="0" algn="ctr">
              <a:buNone/>
            </a:pPr>
            <a:endParaRPr lang="es-ES" dirty="0" smtClean="0"/>
          </a:p>
          <a:p>
            <a:pPr marL="0" indent="0" algn="ctr">
              <a:buNone/>
            </a:pPr>
            <a:endParaRPr lang="es-ES" dirty="0"/>
          </a:p>
          <a:p>
            <a:pPr marL="0" indent="0" algn="ctr">
              <a:buNone/>
            </a:pPr>
            <a:endParaRPr lang="es-ES" dirty="0" smtClean="0"/>
          </a:p>
          <a:p>
            <a:pPr marL="0" indent="0" algn="ctr">
              <a:buNone/>
            </a:pPr>
            <a:endParaRPr lang="es-ES" dirty="0"/>
          </a:p>
          <a:p>
            <a:pPr marL="0" indent="0" algn="ctr">
              <a:buNone/>
            </a:pPr>
            <a:endParaRPr lang="es-ES" dirty="0" smtClean="0"/>
          </a:p>
          <a:p>
            <a:pPr marL="0" indent="0" algn="ctr">
              <a:buNone/>
            </a:pPr>
            <a:r>
              <a:rPr lang="es-ES" dirty="0" smtClean="0"/>
              <a:t>Así queda demostrado que la mujer está ligada a su marido mientras éste viva, y que no está libre para dejarlo y casarse con otro a menos que él muera. </a:t>
            </a:r>
          </a:p>
          <a:p>
            <a:pPr marL="0" indent="0" algn="ctr">
              <a:buNone/>
            </a:pPr>
            <a:r>
              <a:rPr lang="es-ES" u="sng" dirty="0" smtClean="0"/>
              <a:t>Por supuesto que esto mismo se aplica al esposo</a:t>
            </a:r>
            <a:r>
              <a:rPr lang="es-ES" dirty="0" smtClean="0"/>
              <a:t>.</a:t>
            </a:r>
            <a:endParaRPr lang="es-ES" dirty="0"/>
          </a:p>
        </p:txBody>
      </p:sp>
      <p:pic>
        <p:nvPicPr>
          <p:cNvPr id="4" name="Imagen 3"/>
          <p:cNvPicPr>
            <a:picLocks noChangeAspect="1"/>
          </p:cNvPicPr>
          <p:nvPr/>
        </p:nvPicPr>
        <p:blipFill>
          <a:blip r:embed="rId2"/>
          <a:stretch>
            <a:fillRect/>
          </a:stretch>
        </p:blipFill>
        <p:spPr>
          <a:xfrm>
            <a:off x="4485564" y="2374710"/>
            <a:ext cx="3220871" cy="2266097"/>
          </a:xfrm>
          <a:prstGeom prst="rect">
            <a:avLst/>
          </a:prstGeom>
        </p:spPr>
      </p:pic>
      <p:pic>
        <p:nvPicPr>
          <p:cNvPr id="5" name="Imagen 4"/>
          <p:cNvPicPr>
            <a:picLocks noChangeAspect="1"/>
          </p:cNvPicPr>
          <p:nvPr/>
        </p:nvPicPr>
        <p:blipFill>
          <a:blip r:embed="rId3"/>
          <a:stretch>
            <a:fillRect/>
          </a:stretch>
        </p:blipFill>
        <p:spPr>
          <a:xfrm>
            <a:off x="936577" y="2374710"/>
            <a:ext cx="2696570" cy="2170563"/>
          </a:xfrm>
          <a:prstGeom prst="rect">
            <a:avLst/>
          </a:prstGeom>
        </p:spPr>
      </p:pic>
      <p:pic>
        <p:nvPicPr>
          <p:cNvPr id="6" name="Imagen 5"/>
          <p:cNvPicPr>
            <a:picLocks noChangeAspect="1"/>
          </p:cNvPicPr>
          <p:nvPr/>
        </p:nvPicPr>
        <p:blipFill>
          <a:blip r:embed="rId4"/>
          <a:stretch>
            <a:fillRect/>
          </a:stretch>
        </p:blipFill>
        <p:spPr>
          <a:xfrm>
            <a:off x="8561695" y="2196720"/>
            <a:ext cx="2668938" cy="2444086"/>
          </a:xfrm>
          <a:prstGeom prst="rect">
            <a:avLst/>
          </a:prstGeom>
        </p:spPr>
      </p:pic>
      <p:sp>
        <p:nvSpPr>
          <p:cNvPr id="2" name="Rectángulo 1"/>
          <p:cNvSpPr/>
          <p:nvPr/>
        </p:nvSpPr>
        <p:spPr>
          <a:xfrm>
            <a:off x="3633147" y="1851490"/>
            <a:ext cx="4998933" cy="523220"/>
          </a:xfrm>
          <a:prstGeom prst="rect">
            <a:avLst/>
          </a:prstGeom>
        </p:spPr>
        <p:txBody>
          <a:bodyPr wrap="none">
            <a:spAutoFit/>
          </a:bodyPr>
          <a:lstStyle/>
          <a:p>
            <a:r>
              <a:rPr lang="es-ES" sz="2800" u="sng" dirty="0">
                <a:solidFill>
                  <a:srgbClr val="FF0000"/>
                </a:solidFill>
              </a:rPr>
              <a:t>El matrimonio es hasta la muerte</a:t>
            </a:r>
          </a:p>
        </p:txBody>
      </p:sp>
    </p:spTree>
    <p:extLst>
      <p:ext uri="{BB962C8B-B14F-4D97-AF65-F5344CB8AC3E}">
        <p14:creationId xmlns:p14="http://schemas.microsoft.com/office/powerpoint/2010/main" val="301648247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838200" y="232012"/>
            <a:ext cx="10515600" cy="6441743"/>
          </a:xfrm>
          <a:effectLst>
            <a:glow rad="228600">
              <a:schemeClr val="accent5">
                <a:satMod val="175000"/>
                <a:alpha val="40000"/>
              </a:schemeClr>
            </a:glow>
          </a:effectLst>
        </p:spPr>
        <p:style>
          <a:lnRef idx="2">
            <a:schemeClr val="accent1"/>
          </a:lnRef>
          <a:fillRef idx="1">
            <a:schemeClr val="lt1"/>
          </a:fillRef>
          <a:effectRef idx="0">
            <a:schemeClr val="accent1"/>
          </a:effectRef>
          <a:fontRef idx="minor">
            <a:schemeClr val="dk1"/>
          </a:fontRef>
        </p:style>
        <p:txBody>
          <a:bodyPr>
            <a:normAutofit fontScale="70000" lnSpcReduction="20000"/>
          </a:bodyPr>
          <a:lstStyle/>
          <a:p>
            <a:pPr marL="0" indent="0" algn="ctr">
              <a:buNone/>
            </a:pPr>
            <a:r>
              <a:rPr lang="es-ES" dirty="0" smtClean="0"/>
              <a:t>La ley del matrimonio establecida por Dios en la creación unía al hombre y la mujer con un vínculo eterno.</a:t>
            </a:r>
          </a:p>
          <a:p>
            <a:pPr marL="0" indent="0" algn="ctr">
              <a:buNone/>
            </a:pPr>
            <a:r>
              <a:rPr lang="es-ES" dirty="0" smtClean="0"/>
              <a:t>Pero después del pecado, según lo dice Pablo, ese vinculo solo la muerte puede romper. </a:t>
            </a:r>
          </a:p>
          <a:p>
            <a:pPr marL="0" indent="0">
              <a:buNone/>
            </a:pPr>
            <a:endParaRPr lang="es-ES" dirty="0"/>
          </a:p>
          <a:p>
            <a:pPr marL="0" indent="0">
              <a:buNone/>
            </a:pPr>
            <a:endParaRPr lang="es-ES" dirty="0" smtClean="0"/>
          </a:p>
          <a:p>
            <a:pPr marL="0" indent="0">
              <a:buNone/>
            </a:pPr>
            <a:endParaRPr lang="es-ES" dirty="0"/>
          </a:p>
          <a:p>
            <a:pPr marL="0" indent="0">
              <a:buNone/>
            </a:pPr>
            <a:endParaRPr lang="es-ES" dirty="0" smtClean="0"/>
          </a:p>
          <a:p>
            <a:pPr marL="0" indent="0">
              <a:buNone/>
            </a:pPr>
            <a:endParaRPr lang="es-ES" dirty="0"/>
          </a:p>
          <a:p>
            <a:pPr marL="0" indent="0" algn="ctr">
              <a:buNone/>
            </a:pPr>
            <a:endParaRPr lang="es-ES" dirty="0" smtClean="0"/>
          </a:p>
          <a:p>
            <a:pPr marL="0" indent="0" algn="ctr">
              <a:buNone/>
            </a:pPr>
            <a:endParaRPr lang="es-ES" dirty="0" smtClean="0"/>
          </a:p>
          <a:p>
            <a:pPr marL="0" indent="0" algn="ctr">
              <a:buNone/>
            </a:pPr>
            <a:endParaRPr lang="es-ES" dirty="0"/>
          </a:p>
          <a:p>
            <a:pPr marL="0" indent="0" algn="ctr">
              <a:buNone/>
            </a:pPr>
            <a:r>
              <a:rPr lang="es-ES" sz="3400" dirty="0" smtClean="0"/>
              <a:t>Jesús confirmo esa ley cuando se le pregunto acerca del divorcio practicado comúnmente en sus días, </a:t>
            </a:r>
            <a:r>
              <a:rPr lang="es-ES" sz="3400" dirty="0" smtClean="0">
                <a:solidFill>
                  <a:srgbClr val="FF0000"/>
                </a:solidFill>
              </a:rPr>
              <a:t>(Mat.19:3): </a:t>
            </a:r>
            <a:r>
              <a:rPr lang="es-ES" sz="3400" dirty="0" smtClean="0">
                <a:latin typeface="Bell MT" panose="02020503060305020303" pitchFamily="18" charset="0"/>
              </a:rPr>
              <a:t>Entonces los fariseos se acercaron a él para probarle, diciendo: —¿Le es lícito al hombre divorciarse de su mujer por </a:t>
            </a:r>
            <a:r>
              <a:rPr lang="es-ES" sz="3400" u="sng" dirty="0" smtClean="0">
                <a:latin typeface="Bell MT" panose="02020503060305020303" pitchFamily="18" charset="0"/>
              </a:rPr>
              <a:t>cualquier razón</a:t>
            </a:r>
            <a:r>
              <a:rPr lang="es-ES" sz="3400" dirty="0" smtClean="0"/>
              <a:t>?</a:t>
            </a:r>
          </a:p>
          <a:p>
            <a:pPr marL="0" indent="0" algn="ctr">
              <a:buNone/>
            </a:pPr>
            <a:r>
              <a:rPr lang="es-ES" sz="3400" dirty="0" smtClean="0"/>
              <a:t>Seguidamente respondió: </a:t>
            </a:r>
            <a:r>
              <a:rPr lang="es-ES" sz="3400" dirty="0" smtClean="0">
                <a:solidFill>
                  <a:srgbClr val="FF0000"/>
                </a:solidFill>
              </a:rPr>
              <a:t>(Mateo 19:4-6): </a:t>
            </a:r>
            <a:r>
              <a:rPr lang="es-ES" sz="3400" dirty="0" smtClean="0"/>
              <a:t>“¿No habéis leído que el que los creó en el principio, los hizo varón y mujer? 5 Y dijo: "Por esta causa el hombre dejará a su padre y a su madre, y se unirá a su mujer; y serán los dos una sola carne.“ 6 Así que ya no son más dos, sino una sola carne. </a:t>
            </a:r>
          </a:p>
          <a:p>
            <a:pPr marL="0" indent="0" algn="ctr">
              <a:buNone/>
            </a:pPr>
            <a:r>
              <a:rPr lang="es-ES" sz="3400" b="1" u="sng" dirty="0" smtClean="0"/>
              <a:t>Por tanto, lo que Dios ha unido, no lo separe el hombre</a:t>
            </a:r>
            <a:r>
              <a:rPr lang="es-ES" sz="3400" dirty="0" smtClean="0"/>
              <a:t>”</a:t>
            </a:r>
            <a:endParaRPr lang="es-CO" sz="3400" dirty="0"/>
          </a:p>
        </p:txBody>
      </p:sp>
      <p:pic>
        <p:nvPicPr>
          <p:cNvPr id="4" name="Imagen 3"/>
          <p:cNvPicPr>
            <a:picLocks noChangeAspect="1"/>
          </p:cNvPicPr>
          <p:nvPr/>
        </p:nvPicPr>
        <p:blipFill>
          <a:blip r:embed="rId2"/>
          <a:stretch>
            <a:fillRect/>
          </a:stretch>
        </p:blipFill>
        <p:spPr>
          <a:xfrm>
            <a:off x="1211985" y="1501254"/>
            <a:ext cx="3192866" cy="2156346"/>
          </a:xfrm>
          <a:prstGeom prst="rect">
            <a:avLst/>
          </a:prstGeom>
        </p:spPr>
      </p:pic>
      <p:pic>
        <p:nvPicPr>
          <p:cNvPr id="5" name="Imagen 4"/>
          <p:cNvPicPr>
            <a:picLocks noChangeAspect="1"/>
          </p:cNvPicPr>
          <p:nvPr/>
        </p:nvPicPr>
        <p:blipFill>
          <a:blip r:embed="rId3"/>
          <a:stretch>
            <a:fillRect/>
          </a:stretch>
        </p:blipFill>
        <p:spPr>
          <a:xfrm>
            <a:off x="4719496" y="1501254"/>
            <a:ext cx="2873209" cy="2156346"/>
          </a:xfrm>
          <a:prstGeom prst="rect">
            <a:avLst/>
          </a:prstGeom>
        </p:spPr>
      </p:pic>
      <p:pic>
        <p:nvPicPr>
          <p:cNvPr id="6" name="Imagen 5"/>
          <p:cNvPicPr>
            <a:picLocks noChangeAspect="1"/>
          </p:cNvPicPr>
          <p:nvPr/>
        </p:nvPicPr>
        <p:blipFill>
          <a:blip r:embed="rId4"/>
          <a:stretch>
            <a:fillRect/>
          </a:stretch>
        </p:blipFill>
        <p:spPr>
          <a:xfrm>
            <a:off x="8140535" y="1501254"/>
            <a:ext cx="3213265" cy="2156346"/>
          </a:xfrm>
          <a:prstGeom prst="rect">
            <a:avLst/>
          </a:prstGeom>
        </p:spPr>
      </p:pic>
      <p:sp>
        <p:nvSpPr>
          <p:cNvPr id="2" name="Rectángulo 1"/>
          <p:cNvSpPr/>
          <p:nvPr/>
        </p:nvSpPr>
        <p:spPr>
          <a:xfrm>
            <a:off x="8710692" y="1316588"/>
            <a:ext cx="2072949" cy="369332"/>
          </a:xfrm>
          <a:prstGeom prst="rect">
            <a:avLst/>
          </a:prstGeom>
        </p:spPr>
        <p:txBody>
          <a:bodyPr wrap="square">
            <a:spAutoFit/>
          </a:bodyPr>
          <a:lstStyle/>
          <a:p>
            <a:r>
              <a:rPr lang="es-CO" b="1" i="1" dirty="0"/>
              <a:t>Nuevo </a:t>
            </a:r>
            <a:r>
              <a:rPr lang="es-CO" b="1" i="1" dirty="0" smtClean="0"/>
              <a:t>matrimonio</a:t>
            </a:r>
            <a:endParaRPr lang="es-CO" b="1" i="1" dirty="0"/>
          </a:p>
        </p:txBody>
      </p:sp>
    </p:spTree>
    <p:extLst>
      <p:ext uri="{BB962C8B-B14F-4D97-AF65-F5344CB8AC3E}">
        <p14:creationId xmlns:p14="http://schemas.microsoft.com/office/powerpoint/2010/main" val="148980126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838200" y="504967"/>
            <a:ext cx="10515600" cy="5854890"/>
          </a:xfrm>
          <a:effectLst>
            <a:glow rad="228600">
              <a:schemeClr val="accent5">
                <a:satMod val="175000"/>
                <a:alpha val="40000"/>
              </a:schemeClr>
            </a:glow>
          </a:effectLst>
        </p:spPr>
        <p:style>
          <a:lnRef idx="2">
            <a:schemeClr val="accent1"/>
          </a:lnRef>
          <a:fillRef idx="1">
            <a:schemeClr val="lt1"/>
          </a:fillRef>
          <a:effectRef idx="0">
            <a:schemeClr val="accent1"/>
          </a:effectRef>
          <a:fontRef idx="minor">
            <a:schemeClr val="dk1"/>
          </a:fontRef>
        </p:style>
        <p:txBody>
          <a:bodyPr>
            <a:normAutofit fontScale="92500" lnSpcReduction="10000"/>
          </a:bodyPr>
          <a:lstStyle/>
          <a:p>
            <a:pPr marL="0" indent="0" algn="ctr">
              <a:buNone/>
            </a:pPr>
            <a:r>
              <a:rPr lang="es-ES" sz="3600" dirty="0"/>
              <a:t>T</a:t>
            </a:r>
            <a:r>
              <a:rPr lang="es-ES" sz="3600" dirty="0" smtClean="0"/>
              <a:t>extualmente cito </a:t>
            </a:r>
            <a:r>
              <a:rPr lang="es-ES" sz="3600" dirty="0" smtClean="0">
                <a:solidFill>
                  <a:srgbClr val="FF0000"/>
                </a:solidFill>
              </a:rPr>
              <a:t>Génesis 2:24</a:t>
            </a:r>
            <a:r>
              <a:rPr lang="es-ES" sz="3600" dirty="0" smtClean="0"/>
              <a:t>, que dice: </a:t>
            </a:r>
          </a:p>
          <a:p>
            <a:pPr marL="0" indent="0" algn="ctr">
              <a:buNone/>
            </a:pPr>
            <a:r>
              <a:rPr lang="es-ES" sz="3600" dirty="0" smtClean="0"/>
              <a:t>“</a:t>
            </a:r>
            <a:r>
              <a:rPr lang="es-ES" sz="3600" dirty="0" smtClean="0">
                <a:latin typeface="Bell MT" panose="02020503060305020303" pitchFamily="18" charset="0"/>
              </a:rPr>
              <a:t>Por tanto, el hombre dejará a su padre y a su madre, y se unirá a su mujer, y serán una sola carne</a:t>
            </a:r>
            <a:r>
              <a:rPr lang="es-ES" sz="3600" dirty="0" smtClean="0"/>
              <a:t>”.  </a:t>
            </a:r>
          </a:p>
          <a:p>
            <a:pPr marL="0" indent="0" algn="ctr">
              <a:buNone/>
            </a:pPr>
            <a:endParaRPr lang="es-ES" sz="3600" dirty="0" smtClean="0"/>
          </a:p>
          <a:p>
            <a:pPr marL="0" indent="0" algn="ctr">
              <a:buNone/>
            </a:pPr>
            <a:r>
              <a:rPr lang="es-ES" sz="3600" dirty="0" smtClean="0"/>
              <a:t>Y le añadió: </a:t>
            </a:r>
          </a:p>
          <a:p>
            <a:pPr marL="0" indent="0" algn="ctr">
              <a:buNone/>
            </a:pPr>
            <a:r>
              <a:rPr lang="es-ES" sz="3600" dirty="0" smtClean="0"/>
              <a:t>“</a:t>
            </a:r>
            <a:r>
              <a:rPr lang="es-ES" sz="3600" b="1" dirty="0" smtClean="0"/>
              <a:t>POR TANTO LO QUE DIOS JUNTO NO LO SEPARE EL HOMBRE</a:t>
            </a:r>
            <a:r>
              <a:rPr lang="es-ES" sz="3600" dirty="0" smtClean="0"/>
              <a:t>”. </a:t>
            </a:r>
          </a:p>
          <a:p>
            <a:pPr marL="0" indent="0" algn="ctr">
              <a:buNone/>
            </a:pPr>
            <a:r>
              <a:rPr lang="es-ES" sz="3600" dirty="0" smtClean="0"/>
              <a:t> El Señor así aclaró las dudas respecto al tema del divorcio confirmando que no hay posibilidad alguna de un segundo matrimonio hasta la muerte de los cónyuges, como el Espíritu Santo se lo reveló al apóstol Pablo muchos siglos </a:t>
            </a:r>
            <a:r>
              <a:rPr lang="es-ES" sz="3600" dirty="0" smtClean="0"/>
              <a:t>después. </a:t>
            </a:r>
            <a:endParaRPr lang="es-ES" sz="3600" dirty="0" smtClean="0"/>
          </a:p>
        </p:txBody>
      </p:sp>
    </p:spTree>
    <p:extLst>
      <p:ext uri="{BB962C8B-B14F-4D97-AF65-F5344CB8AC3E}">
        <p14:creationId xmlns:p14="http://schemas.microsoft.com/office/powerpoint/2010/main" val="96197588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838200" y="177422"/>
            <a:ext cx="10953466" cy="6564572"/>
          </a:xfrm>
          <a:effectLst>
            <a:glow rad="228600">
              <a:schemeClr val="accent5">
                <a:satMod val="175000"/>
                <a:alpha val="40000"/>
              </a:schemeClr>
            </a:glow>
          </a:effectLst>
        </p:spPr>
        <p:style>
          <a:lnRef idx="2">
            <a:schemeClr val="accent1"/>
          </a:lnRef>
          <a:fillRef idx="1">
            <a:schemeClr val="lt1"/>
          </a:fillRef>
          <a:effectRef idx="0">
            <a:schemeClr val="accent1"/>
          </a:effectRef>
          <a:fontRef idx="minor">
            <a:schemeClr val="dk1"/>
          </a:fontRef>
        </p:style>
        <p:txBody>
          <a:bodyPr>
            <a:normAutofit fontScale="92500" lnSpcReduction="20000"/>
          </a:bodyPr>
          <a:lstStyle/>
          <a:p>
            <a:pPr marL="0" indent="0" algn="ctr">
              <a:buNone/>
            </a:pPr>
            <a:r>
              <a:rPr lang="es-ES" dirty="0" smtClean="0"/>
              <a:t>Fue claramente entendido por el apóstol Pablo cuando se refirió a esa unión indisoluble como ley y concordó con las palabras de Cristo repetidas 7 veces en el sentido que cuando una persona se divorcia y se casa estando aún vivo su cónyuge se convierte en un adultero.</a:t>
            </a:r>
          </a:p>
          <a:p>
            <a:pPr marL="0" indent="0" algn="ctr">
              <a:buNone/>
            </a:pPr>
            <a:endParaRPr lang="es-ES" dirty="0" smtClean="0"/>
          </a:p>
          <a:p>
            <a:pPr marL="0" indent="0" algn="ctr">
              <a:buNone/>
            </a:pPr>
            <a:r>
              <a:rPr lang="es-ES" dirty="0" smtClean="0">
                <a:solidFill>
                  <a:srgbClr val="FF0000"/>
                </a:solidFill>
              </a:rPr>
              <a:t>Lucas 16:18</a:t>
            </a:r>
          </a:p>
          <a:p>
            <a:pPr marL="0" indent="0" algn="ctr">
              <a:buNone/>
            </a:pPr>
            <a:r>
              <a:rPr lang="es-ES" dirty="0" smtClean="0"/>
              <a:t> “Cualquiera </a:t>
            </a:r>
            <a:r>
              <a:rPr lang="es-ES" dirty="0"/>
              <a:t>que repudia a su esposa, y se casa con otra, comete adulterio; y el que se casa con la repudiada del marido, comete </a:t>
            </a:r>
            <a:r>
              <a:rPr lang="es-ES" dirty="0" smtClean="0"/>
              <a:t>adultera”</a:t>
            </a:r>
          </a:p>
          <a:p>
            <a:pPr marL="0" indent="0" algn="ctr">
              <a:buNone/>
            </a:pPr>
            <a:r>
              <a:rPr lang="es-ES" dirty="0" smtClean="0">
                <a:solidFill>
                  <a:srgbClr val="FF0000"/>
                </a:solidFill>
              </a:rPr>
              <a:t>Marcos 10:12</a:t>
            </a:r>
          </a:p>
          <a:p>
            <a:pPr marL="0" indent="0" algn="ctr">
              <a:buNone/>
            </a:pPr>
            <a:r>
              <a:rPr lang="es-ES" dirty="0" smtClean="0"/>
              <a:t> “y </a:t>
            </a:r>
            <a:r>
              <a:rPr lang="es-ES" dirty="0"/>
              <a:t>si la mujer se divorcia de su marido y se casa con otro, comete </a:t>
            </a:r>
            <a:r>
              <a:rPr lang="es-ES" dirty="0" smtClean="0"/>
              <a:t>adulterio”</a:t>
            </a:r>
            <a:endParaRPr lang="es-ES" dirty="0"/>
          </a:p>
          <a:p>
            <a:pPr marL="0" indent="0" algn="ctr">
              <a:buNone/>
            </a:pPr>
            <a:r>
              <a:rPr lang="es-ES" dirty="0" smtClean="0"/>
              <a:t> </a:t>
            </a:r>
            <a:r>
              <a:rPr lang="es-ES" dirty="0" smtClean="0">
                <a:solidFill>
                  <a:srgbClr val="FF0000"/>
                </a:solidFill>
              </a:rPr>
              <a:t>Mateo 5:32</a:t>
            </a:r>
          </a:p>
          <a:p>
            <a:pPr marL="0" indent="0" algn="ctr">
              <a:buNone/>
            </a:pPr>
            <a:r>
              <a:rPr lang="es-ES" dirty="0" smtClean="0"/>
              <a:t>“yo </a:t>
            </a:r>
            <a:r>
              <a:rPr lang="es-ES" dirty="0"/>
              <a:t>os digo que cualquiera que repudiare a su esposa, salvo por causa de fornicación, hace que ella adultere; y el que se casa con la divorciada, comete </a:t>
            </a:r>
            <a:r>
              <a:rPr lang="es-ES" dirty="0" smtClean="0"/>
              <a:t>adulterio” </a:t>
            </a:r>
          </a:p>
          <a:p>
            <a:pPr marL="0" indent="0" algn="ctr">
              <a:buNone/>
            </a:pPr>
            <a:r>
              <a:rPr lang="es-ES" dirty="0" smtClean="0">
                <a:solidFill>
                  <a:srgbClr val="FF0000"/>
                </a:solidFill>
              </a:rPr>
              <a:t>Mateo19:9</a:t>
            </a:r>
          </a:p>
          <a:p>
            <a:pPr marL="0" indent="0" algn="ctr">
              <a:buNone/>
            </a:pPr>
            <a:r>
              <a:rPr lang="es-ES" dirty="0" smtClean="0"/>
              <a:t>“Y </a:t>
            </a:r>
            <a:r>
              <a:rPr lang="es-ES" dirty="0"/>
              <a:t>yo os digo: Cualquiera que repudiare a su esposa, a no ser por causa de fornicación, y se casare con otra, adultera; y el que se casare con la repudiada, </a:t>
            </a:r>
            <a:r>
              <a:rPr lang="es-ES" dirty="0" smtClean="0"/>
              <a:t>adultera” </a:t>
            </a:r>
            <a:endParaRPr lang="es-CO" dirty="0"/>
          </a:p>
        </p:txBody>
      </p:sp>
    </p:spTree>
    <p:extLst>
      <p:ext uri="{BB962C8B-B14F-4D97-AF65-F5344CB8AC3E}">
        <p14:creationId xmlns:p14="http://schemas.microsoft.com/office/powerpoint/2010/main" val="95040832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838200" y="232012"/>
            <a:ext cx="10515600" cy="6428095"/>
          </a:xfrm>
          <a:effectLst>
            <a:glow rad="228600">
              <a:schemeClr val="accent5">
                <a:satMod val="175000"/>
                <a:alpha val="40000"/>
              </a:schemeClr>
            </a:glow>
          </a:effectLst>
        </p:spPr>
        <p:style>
          <a:lnRef idx="2">
            <a:schemeClr val="accent1"/>
          </a:lnRef>
          <a:fillRef idx="1">
            <a:schemeClr val="lt1"/>
          </a:fillRef>
          <a:effectRef idx="0">
            <a:schemeClr val="accent1"/>
          </a:effectRef>
          <a:fontRef idx="minor">
            <a:schemeClr val="dk1"/>
          </a:fontRef>
        </p:style>
        <p:txBody>
          <a:bodyPr>
            <a:normAutofit fontScale="92500"/>
          </a:bodyPr>
          <a:lstStyle/>
          <a:p>
            <a:pPr marL="0" indent="0" algn="ctr">
              <a:buNone/>
            </a:pPr>
            <a:r>
              <a:rPr lang="es-ES" sz="3200" dirty="0"/>
              <a:t>Luego al escribirle a la iglesia en Corinto, el Apóstol Pablo dijo: </a:t>
            </a:r>
          </a:p>
          <a:p>
            <a:pPr marL="0" indent="0" algn="ctr">
              <a:buNone/>
            </a:pPr>
            <a:r>
              <a:rPr lang="es-ES" dirty="0" smtClean="0">
                <a:solidFill>
                  <a:srgbClr val="FF0000"/>
                </a:solidFill>
              </a:rPr>
              <a:t>1 </a:t>
            </a:r>
            <a:r>
              <a:rPr lang="es-ES" dirty="0">
                <a:solidFill>
                  <a:srgbClr val="FF0000"/>
                </a:solidFill>
              </a:rPr>
              <a:t>Corintios 7:10, </a:t>
            </a:r>
            <a:r>
              <a:rPr lang="es-ES" dirty="0" smtClean="0">
                <a:solidFill>
                  <a:srgbClr val="FF0000"/>
                </a:solidFill>
              </a:rPr>
              <a:t>11</a:t>
            </a:r>
            <a:endParaRPr lang="es-ES" dirty="0">
              <a:solidFill>
                <a:srgbClr val="FF0000"/>
              </a:solidFill>
            </a:endParaRPr>
          </a:p>
          <a:p>
            <a:pPr marL="0" indent="0" algn="ctr">
              <a:buNone/>
            </a:pPr>
            <a:r>
              <a:rPr lang="es-ES" dirty="0" smtClean="0"/>
              <a:t> "</a:t>
            </a:r>
            <a:r>
              <a:rPr lang="es-ES" dirty="0"/>
              <a:t>Más a los que están juntos en matrimonio, denuncio, no yo, sino el Señor: Que la mujer no se aparte del marido; y si se apartare, que se quede sin casar, o </a:t>
            </a:r>
            <a:r>
              <a:rPr lang="es-ES" u="sng" dirty="0"/>
              <a:t>reconcíliese con su marido</a:t>
            </a:r>
            <a:r>
              <a:rPr lang="es-ES" dirty="0"/>
              <a:t>; y que el marido no despida a su mujer</a:t>
            </a:r>
            <a:r>
              <a:rPr lang="es-ES" dirty="0" smtClean="0"/>
              <a:t>''.</a:t>
            </a:r>
          </a:p>
          <a:p>
            <a:pPr marL="0" indent="0" algn="ctr">
              <a:buNone/>
            </a:pPr>
            <a:r>
              <a:rPr lang="es-ES" dirty="0"/>
              <a:t>Todos estos versículos demuestran que cuando dos personas del sexo opuesto se casan, es para toda la vida. Nadie tiene derecho a casarse con otra persona mientras viva su cónyuge. Esto quiere decir que tampoco nadie tiene el derecho a casarse con una persona divorciada. La verdad es que cuando dos están casados ellos son “una sola carne” mientras ambos vivan y durante este tiempo ninguno puede llegar a ser “una sola carne” con otra persona. </a:t>
            </a:r>
            <a:endParaRPr lang="es-ES" dirty="0" smtClean="0"/>
          </a:p>
          <a:p>
            <a:pPr marL="0" indent="0" algn="ctr">
              <a:buNone/>
            </a:pPr>
            <a:endParaRPr lang="es-ES" dirty="0" smtClean="0"/>
          </a:p>
          <a:p>
            <a:pPr marL="0" indent="0" algn="ctr">
              <a:buNone/>
            </a:pPr>
            <a:r>
              <a:rPr lang="es-ES" sz="3000" b="1" dirty="0" smtClean="0">
                <a:solidFill>
                  <a:srgbClr val="FF0000"/>
                </a:solidFill>
              </a:rPr>
              <a:t>Romanos </a:t>
            </a:r>
            <a:r>
              <a:rPr lang="es-ES" sz="3000" b="1" dirty="0">
                <a:solidFill>
                  <a:srgbClr val="FF0000"/>
                </a:solidFill>
              </a:rPr>
              <a:t>7:2-3</a:t>
            </a:r>
          </a:p>
          <a:p>
            <a:pPr marL="0" indent="0" algn="ctr">
              <a:buNone/>
            </a:pPr>
            <a:r>
              <a:rPr lang="es-ES" dirty="0"/>
              <a:t> </a:t>
            </a:r>
            <a:r>
              <a:rPr lang="es-ES" dirty="0" smtClean="0"/>
              <a:t>“Si </a:t>
            </a:r>
            <a:r>
              <a:rPr lang="es-ES" dirty="0"/>
              <a:t>alguno de los dos se une a otra persona entonces será llamado </a:t>
            </a:r>
            <a:r>
              <a:rPr lang="es-ES" dirty="0" smtClean="0"/>
              <a:t>adúltero” </a:t>
            </a:r>
          </a:p>
        </p:txBody>
      </p:sp>
    </p:spTree>
    <p:extLst>
      <p:ext uri="{BB962C8B-B14F-4D97-AF65-F5344CB8AC3E}">
        <p14:creationId xmlns:p14="http://schemas.microsoft.com/office/powerpoint/2010/main" val="226949896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609600" y="313899"/>
            <a:ext cx="10972800" cy="6291617"/>
          </a:xfrm>
          <a:effectLst>
            <a:glow rad="228600">
              <a:schemeClr val="accent5">
                <a:satMod val="175000"/>
                <a:alpha val="40000"/>
              </a:schemeClr>
            </a:glow>
          </a:effectLst>
        </p:spPr>
        <p:style>
          <a:lnRef idx="2">
            <a:schemeClr val="accent1"/>
          </a:lnRef>
          <a:fillRef idx="1">
            <a:schemeClr val="lt1"/>
          </a:fillRef>
          <a:effectRef idx="0">
            <a:schemeClr val="accent1"/>
          </a:effectRef>
          <a:fontRef idx="minor">
            <a:schemeClr val="dk1"/>
          </a:fontRef>
        </p:style>
        <p:txBody>
          <a:bodyPr>
            <a:normAutofit fontScale="77500" lnSpcReduction="20000"/>
          </a:bodyPr>
          <a:lstStyle/>
          <a:p>
            <a:pPr marL="0" indent="0" algn="ctr">
              <a:buNone/>
            </a:pPr>
            <a:r>
              <a:rPr lang="es-ES" dirty="0" smtClean="0"/>
              <a:t>Si una persona se encuentra ya casada con una persona divorciada entonces ellos están viviendo en adulterio. Tales personas deben separarse. </a:t>
            </a:r>
          </a:p>
          <a:p>
            <a:pPr marL="0" indent="0" algn="ctr">
              <a:buNone/>
            </a:pPr>
            <a:endParaRPr lang="es-ES" dirty="0" smtClean="0">
              <a:solidFill>
                <a:srgbClr val="FF0000"/>
              </a:solidFill>
            </a:endParaRPr>
          </a:p>
          <a:p>
            <a:pPr marL="0" indent="0" algn="ctr">
              <a:buNone/>
            </a:pPr>
            <a:r>
              <a:rPr lang="es-ES" dirty="0" smtClean="0">
                <a:solidFill>
                  <a:srgbClr val="FF0000"/>
                </a:solidFill>
              </a:rPr>
              <a:t>Algunas personas que se encuentran en tales circunstancias declaran que no sería justo separarse porque cometerían un error contra sus hijos si se separaran. </a:t>
            </a:r>
          </a:p>
          <a:p>
            <a:pPr marL="0" indent="0" algn="ctr">
              <a:buNone/>
            </a:pPr>
            <a:r>
              <a:rPr lang="es-ES" dirty="0" smtClean="0">
                <a:solidFill>
                  <a:srgbClr val="FF0000"/>
                </a:solidFill>
              </a:rPr>
              <a:t>Pero los versículos ya citados son claros en cuanto a que ellos están viviendo en adulterio mientras continúan su lazo adúltero. Por tanto, mayor daño cometerían viviendo en adulterio. </a:t>
            </a:r>
          </a:p>
          <a:p>
            <a:pPr marL="0" indent="0" algn="ctr">
              <a:buNone/>
            </a:pPr>
            <a:endParaRPr lang="es-ES" dirty="0" smtClean="0"/>
          </a:p>
          <a:p>
            <a:pPr marL="0" indent="0" algn="ctr">
              <a:buNone/>
            </a:pPr>
            <a:r>
              <a:rPr lang="es-ES" dirty="0" smtClean="0"/>
              <a:t>Sin embargo, una separación bajo tales circunstancias no los eximiría de su responsabilidad de cuidar y proveer sostén para los hijos que han engendrado.</a:t>
            </a:r>
          </a:p>
          <a:p>
            <a:pPr marL="0" indent="0" algn="ctr">
              <a:buNone/>
            </a:pPr>
            <a:r>
              <a:rPr lang="es-ES" dirty="0" smtClean="0"/>
              <a:t>Por tanto, la ley del vinculo matrimonial, ordena que el matrimonio es para toda la vida, y si ocurre un divorcio, deben permanecer el resto de la vida sin casarse, o RECONCILIARSE, como lo </a:t>
            </a:r>
            <a:r>
              <a:rPr lang="es-ES" dirty="0"/>
              <a:t>ordena </a:t>
            </a:r>
            <a:r>
              <a:rPr lang="es-ES" dirty="0" smtClean="0">
                <a:solidFill>
                  <a:srgbClr val="FF0000"/>
                </a:solidFill>
              </a:rPr>
              <a:t>(1 </a:t>
            </a:r>
            <a:r>
              <a:rPr lang="es-ES" dirty="0">
                <a:solidFill>
                  <a:srgbClr val="FF0000"/>
                </a:solidFill>
              </a:rPr>
              <a:t>Corintios 7:10, </a:t>
            </a:r>
            <a:r>
              <a:rPr lang="es-ES" dirty="0" smtClean="0">
                <a:solidFill>
                  <a:srgbClr val="FF0000"/>
                </a:solidFill>
              </a:rPr>
              <a:t>11). </a:t>
            </a:r>
          </a:p>
          <a:p>
            <a:pPr marL="0" indent="0" algn="ctr">
              <a:buNone/>
            </a:pPr>
            <a:endParaRPr lang="es-ES" dirty="0" smtClean="0"/>
          </a:p>
          <a:p>
            <a:pPr marL="0" indent="0" algn="ctr">
              <a:buNone/>
            </a:pPr>
            <a:r>
              <a:rPr lang="es-ES" sz="3400" b="1" dirty="0" smtClean="0"/>
              <a:t>Tal como lo izo Oseas. Ya que en el vinculo matrimonial, el esposo simboliza a Cristo, y la esposa a la iglesia, y no hay más que un Salvador, y una iglesia. </a:t>
            </a:r>
          </a:p>
          <a:p>
            <a:endParaRPr lang="es-ES" dirty="0" smtClean="0"/>
          </a:p>
          <a:p>
            <a:endParaRPr lang="es-CO" dirty="0"/>
          </a:p>
        </p:txBody>
      </p:sp>
    </p:spTree>
    <p:extLst>
      <p:ext uri="{BB962C8B-B14F-4D97-AF65-F5344CB8AC3E}">
        <p14:creationId xmlns:p14="http://schemas.microsoft.com/office/powerpoint/2010/main" val="205771374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609600" y="409433"/>
            <a:ext cx="10972800" cy="5716731"/>
          </a:xfrm>
        </p:spPr>
        <p:style>
          <a:lnRef idx="0">
            <a:schemeClr val="accent1"/>
          </a:lnRef>
          <a:fillRef idx="3">
            <a:schemeClr val="accent1"/>
          </a:fillRef>
          <a:effectRef idx="3">
            <a:schemeClr val="accent1"/>
          </a:effectRef>
          <a:fontRef idx="minor">
            <a:schemeClr val="lt1"/>
          </a:fontRef>
        </p:style>
        <p:txBody>
          <a:bodyPr>
            <a:normAutofit lnSpcReduction="10000"/>
          </a:bodyPr>
          <a:lstStyle/>
          <a:p>
            <a:pPr marL="0" indent="0" algn="ctr">
              <a:buNone/>
            </a:pPr>
            <a:r>
              <a:rPr lang="es-ES" sz="6000" b="1" dirty="0" smtClean="0"/>
              <a:t>Conclusión</a:t>
            </a:r>
          </a:p>
          <a:p>
            <a:pPr marL="0" indent="0" algn="ctr">
              <a:buNone/>
            </a:pPr>
            <a:r>
              <a:rPr lang="es-ES" sz="5400" dirty="0" smtClean="0">
                <a:solidFill>
                  <a:srgbClr val="002060"/>
                </a:solidFill>
                <a:latin typeface="Comic Sans MS" panose="030F0702030302020204" pitchFamily="66" charset="0"/>
              </a:rPr>
              <a:t>Porque la mujer casada está ligada por la ley a su esposo mientras vive; pero si su esposo muere, ella está libre de la ley del esposo</a:t>
            </a:r>
            <a:endParaRPr lang="es-ES" sz="5400" dirty="0" smtClean="0">
              <a:solidFill>
                <a:srgbClr val="002060"/>
              </a:solidFill>
            </a:endParaRPr>
          </a:p>
          <a:p>
            <a:pPr marL="0" indent="0" algn="ctr">
              <a:buNone/>
            </a:pPr>
            <a:r>
              <a:rPr lang="es-ES" sz="5400" u="sng" dirty="0" smtClean="0"/>
              <a:t>Romanos 7:2</a:t>
            </a:r>
            <a:endParaRPr lang="es-CO" sz="5400" u="sng" dirty="0"/>
          </a:p>
        </p:txBody>
      </p:sp>
    </p:spTree>
    <p:extLst>
      <p:ext uri="{BB962C8B-B14F-4D97-AF65-F5344CB8AC3E}">
        <p14:creationId xmlns:p14="http://schemas.microsoft.com/office/powerpoint/2010/main" val="100906374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effectLst>
            <a:glow rad="228600">
              <a:schemeClr val="accent5">
                <a:satMod val="175000"/>
                <a:alpha val="40000"/>
              </a:schemeClr>
            </a:glow>
          </a:effectLst>
        </p:spPr>
        <p:style>
          <a:lnRef idx="2">
            <a:schemeClr val="accent1"/>
          </a:lnRef>
          <a:fillRef idx="1">
            <a:schemeClr val="lt1"/>
          </a:fillRef>
          <a:effectRef idx="0">
            <a:schemeClr val="accent1"/>
          </a:effectRef>
          <a:fontRef idx="minor">
            <a:schemeClr val="dk1"/>
          </a:fontRef>
        </p:style>
        <p:txBody>
          <a:bodyPr/>
          <a:lstStyle/>
          <a:p>
            <a:r>
              <a:rPr lang="es-CO" dirty="0" smtClean="0">
                <a:latin typeface="Algerian" panose="04020705040A02060702" pitchFamily="82" charset="0"/>
              </a:rPr>
              <a:t>El matrimonio es un pacto con dios</a:t>
            </a:r>
            <a:endParaRPr lang="es-CO" dirty="0">
              <a:latin typeface="Algerian" panose="04020705040A02060702" pitchFamily="82" charset="0"/>
            </a:endParaRPr>
          </a:p>
        </p:txBody>
      </p:sp>
      <p:sp>
        <p:nvSpPr>
          <p:cNvPr id="3" name="Marcador de contenido 2"/>
          <p:cNvSpPr>
            <a:spLocks noGrp="1"/>
          </p:cNvSpPr>
          <p:nvPr>
            <p:ph idx="1"/>
          </p:nvPr>
        </p:nvSpPr>
        <p:spPr>
          <a:xfrm>
            <a:off x="609600" y="5581934"/>
            <a:ext cx="10972800" cy="1023582"/>
          </a:xfrm>
          <a:effectLst>
            <a:glow rad="228600">
              <a:schemeClr val="accent5">
                <a:satMod val="175000"/>
                <a:alpha val="40000"/>
              </a:schemeClr>
            </a:glow>
          </a:effectLst>
        </p:spPr>
        <p:style>
          <a:lnRef idx="2">
            <a:schemeClr val="accent1"/>
          </a:lnRef>
          <a:fillRef idx="1">
            <a:schemeClr val="lt1"/>
          </a:fillRef>
          <a:effectRef idx="0">
            <a:schemeClr val="accent1"/>
          </a:effectRef>
          <a:fontRef idx="minor">
            <a:schemeClr val="dk1"/>
          </a:fontRef>
        </p:style>
        <p:txBody>
          <a:bodyPr>
            <a:normAutofit lnSpcReduction="10000"/>
          </a:bodyPr>
          <a:lstStyle/>
          <a:p>
            <a:pPr marL="0" indent="0" algn="ctr">
              <a:buNone/>
            </a:pPr>
            <a:r>
              <a:rPr lang="es-CO" dirty="0" smtClean="0">
                <a:latin typeface="Algerian" panose="04020705040A02060702" pitchFamily="82" charset="0"/>
              </a:rPr>
              <a:t>Y así como dios es eterno, el matrimonio debe durar para siempre</a:t>
            </a:r>
            <a:endParaRPr lang="es-CO" dirty="0">
              <a:latin typeface="Algerian" panose="04020705040A02060702" pitchFamily="82" charset="0"/>
            </a:endParaRPr>
          </a:p>
        </p:txBody>
      </p:sp>
      <p:pic>
        <p:nvPicPr>
          <p:cNvPr id="5" name="Imagen 4"/>
          <p:cNvPicPr>
            <a:picLocks noChangeAspect="1"/>
          </p:cNvPicPr>
          <p:nvPr/>
        </p:nvPicPr>
        <p:blipFill>
          <a:blip r:embed="rId2"/>
          <a:stretch>
            <a:fillRect/>
          </a:stretch>
        </p:blipFill>
        <p:spPr>
          <a:xfrm>
            <a:off x="4094328" y="1696433"/>
            <a:ext cx="3957850" cy="3606705"/>
          </a:xfrm>
          <a:prstGeom prst="rect">
            <a:avLst/>
          </a:prstGeom>
          <a:scene3d>
            <a:camera prst="orthographicFront"/>
            <a:lightRig rig="threePt" dir="t"/>
          </a:scene3d>
          <a:sp3d>
            <a:bevelT w="165100" prst="coolSlant"/>
          </a:sp3d>
        </p:spPr>
      </p:pic>
      <p:pic>
        <p:nvPicPr>
          <p:cNvPr id="6" name="Imagen 5"/>
          <p:cNvPicPr>
            <a:picLocks noChangeAspect="1"/>
          </p:cNvPicPr>
          <p:nvPr/>
        </p:nvPicPr>
        <p:blipFill>
          <a:blip r:embed="rId3"/>
          <a:stretch>
            <a:fillRect/>
          </a:stretch>
        </p:blipFill>
        <p:spPr>
          <a:xfrm>
            <a:off x="8202304" y="1696433"/>
            <a:ext cx="3380096" cy="3606705"/>
          </a:xfrm>
          <a:prstGeom prst="rect">
            <a:avLst/>
          </a:prstGeom>
          <a:scene3d>
            <a:camera prst="orthographicFront"/>
            <a:lightRig rig="threePt" dir="t"/>
          </a:scene3d>
          <a:sp3d>
            <a:bevelT w="165100" prst="coolSlant"/>
          </a:sp3d>
        </p:spPr>
      </p:pic>
      <p:pic>
        <p:nvPicPr>
          <p:cNvPr id="7" name="Imagen 6"/>
          <p:cNvPicPr>
            <a:picLocks noChangeAspect="1"/>
          </p:cNvPicPr>
          <p:nvPr/>
        </p:nvPicPr>
        <p:blipFill>
          <a:blip r:embed="rId4"/>
          <a:stretch>
            <a:fillRect/>
          </a:stretch>
        </p:blipFill>
        <p:spPr>
          <a:xfrm>
            <a:off x="609599" y="1696433"/>
            <a:ext cx="3239069" cy="3561652"/>
          </a:xfrm>
          <a:prstGeom prst="rect">
            <a:avLst/>
          </a:prstGeom>
          <a:scene3d>
            <a:camera prst="orthographicFront"/>
            <a:lightRig rig="threePt" dir="t"/>
          </a:scene3d>
          <a:sp3d>
            <a:bevelT w="165100" prst="coolSlant"/>
          </a:sp3d>
        </p:spPr>
      </p:pic>
    </p:spTree>
    <p:extLst>
      <p:ext uri="{BB962C8B-B14F-4D97-AF65-F5344CB8AC3E}">
        <p14:creationId xmlns:p14="http://schemas.microsoft.com/office/powerpoint/2010/main" val="1949537045"/>
      </p:ext>
    </p:extLst>
  </p:cSld>
  <p:clrMapOvr>
    <a:masterClrMapping/>
  </p:clrMapOvr>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Tema de Office">
  <a:themeElements>
    <a:clrScheme name="Oficin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cin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cin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1265</TotalTime>
  <Words>1095</Words>
  <Application>Microsoft Office PowerPoint</Application>
  <PresentationFormat>Panorámica</PresentationFormat>
  <Paragraphs>68</Paragraphs>
  <Slides>10</Slides>
  <Notes>0</Notes>
  <HiddenSlides>0</HiddenSlides>
  <MMClips>0</MMClips>
  <ScaleCrop>false</ScaleCrop>
  <HeadingPairs>
    <vt:vector size="6" baseType="variant">
      <vt:variant>
        <vt:lpstr>Fuentes usadas</vt:lpstr>
      </vt:variant>
      <vt:variant>
        <vt:i4>6</vt:i4>
      </vt:variant>
      <vt:variant>
        <vt:lpstr>Tema</vt:lpstr>
      </vt:variant>
      <vt:variant>
        <vt:i4>2</vt:i4>
      </vt:variant>
      <vt:variant>
        <vt:lpstr>Títulos de diapositiva</vt:lpstr>
      </vt:variant>
      <vt:variant>
        <vt:i4>10</vt:i4>
      </vt:variant>
    </vt:vector>
  </HeadingPairs>
  <TitlesOfParts>
    <vt:vector size="18" baseType="lpstr">
      <vt:lpstr>Algerian</vt:lpstr>
      <vt:lpstr>Arial</vt:lpstr>
      <vt:lpstr>Bell MT</vt:lpstr>
      <vt:lpstr>Calibri</vt:lpstr>
      <vt:lpstr>Calibri Light</vt:lpstr>
      <vt:lpstr>Comic Sans MS</vt:lpstr>
      <vt:lpstr>Tema de Office</vt:lpstr>
      <vt:lpstr>1_Tema de Office</vt:lpstr>
      <vt:lpstr>LA LEY DEL MATRIMONIO  UNE ESTRECHAMENTE A LOS CONYUGES HASTA LA MUERTE</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El matrimonio es un pacto con dios</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LA LEY DEL MATRIMONIO UNE A LOS CONYUGES</dc:title>
  <dc:creator>Usuario de Windows</dc:creator>
  <cp:lastModifiedBy>Usuario de Windows</cp:lastModifiedBy>
  <cp:revision>44</cp:revision>
  <dcterms:created xsi:type="dcterms:W3CDTF">2018-03-07T14:11:33Z</dcterms:created>
  <dcterms:modified xsi:type="dcterms:W3CDTF">2018-03-09T22:36:39Z</dcterms:modified>
</cp:coreProperties>
</file>